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</p:sldMasterIdLst>
  <p:sldIdLst>
    <p:sldId id="256" r:id="rId2"/>
    <p:sldId id="257" r:id="rId3"/>
    <p:sldId id="265" r:id="rId4"/>
    <p:sldId id="266" r:id="rId5"/>
    <p:sldId id="264" r:id="rId6"/>
    <p:sldId id="267" r:id="rId7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1" d="100"/>
          <a:sy n="81" d="100"/>
        </p:scale>
        <p:origin x="-258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C108-7908-43C9-996B-588F37C3A780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33DC44A-18FD-4FD7-8CBB-AAF60BF0F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992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C108-7908-43C9-996B-588F37C3A780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33DC44A-18FD-4FD7-8CBB-AAF60BF0F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128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C108-7908-43C9-996B-588F37C3A780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33DC44A-18FD-4FD7-8CBB-AAF60BF0FCA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2466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C108-7908-43C9-996B-588F37C3A780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33DC44A-18FD-4FD7-8CBB-AAF60BF0F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679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C108-7908-43C9-996B-588F37C3A780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33DC44A-18FD-4FD7-8CBB-AAF60BF0FCAD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8160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C108-7908-43C9-996B-588F37C3A780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33DC44A-18FD-4FD7-8CBB-AAF60BF0F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189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C108-7908-43C9-996B-588F37C3A780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DC44A-18FD-4FD7-8CBB-AAF60BF0F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355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C108-7908-43C9-996B-588F37C3A780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DC44A-18FD-4FD7-8CBB-AAF60BF0F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096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C108-7908-43C9-996B-588F37C3A780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DC44A-18FD-4FD7-8CBB-AAF60BF0F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023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C108-7908-43C9-996B-588F37C3A780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33DC44A-18FD-4FD7-8CBB-AAF60BF0F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571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C108-7908-43C9-996B-588F37C3A780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33DC44A-18FD-4FD7-8CBB-AAF60BF0F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741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C108-7908-43C9-996B-588F37C3A780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33DC44A-18FD-4FD7-8CBB-AAF60BF0F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351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C108-7908-43C9-996B-588F37C3A780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DC44A-18FD-4FD7-8CBB-AAF60BF0F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30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C108-7908-43C9-996B-588F37C3A780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DC44A-18FD-4FD7-8CBB-AAF60BF0F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164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C108-7908-43C9-996B-588F37C3A780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DC44A-18FD-4FD7-8CBB-AAF60BF0F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357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C108-7908-43C9-996B-588F37C3A780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33DC44A-18FD-4FD7-8CBB-AAF60BF0F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32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8C108-7908-43C9-996B-588F37C3A780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33DC44A-18FD-4FD7-8CBB-AAF60BF0F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16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40967"/>
            <a:ext cx="9144000" cy="1273229"/>
          </a:xfrm>
        </p:spPr>
        <p:txBody>
          <a:bodyPr anchor="t" anchorCtr="0">
            <a:normAutofit/>
          </a:bodyPr>
          <a:lstStyle/>
          <a:p>
            <a:pPr algn="ctr"/>
            <a:r>
              <a:rPr lang="ne-NP" sz="1400" dirty="0">
                <a:solidFill>
                  <a:srgbClr val="FF0000"/>
                </a:solidFill>
              </a:rPr>
              <a:t>समुन्नत इलाम सम्पन्न इलामेली</a:t>
            </a:r>
            <a:r>
              <a:rPr lang="ne-NP" sz="1400" dirty="0"/>
              <a:t/>
            </a:r>
            <a:br>
              <a:rPr lang="ne-NP" sz="1400" dirty="0"/>
            </a:br>
            <a:r>
              <a:rPr lang="ne-NP" sz="2800" dirty="0">
                <a:solidFill>
                  <a:srgbClr val="FF0000"/>
                </a:solidFill>
              </a:rPr>
              <a:t>इलाम नगरपालिका</a:t>
            </a:r>
            <a:br>
              <a:rPr lang="ne-NP" sz="2800" dirty="0">
                <a:solidFill>
                  <a:srgbClr val="FF0000"/>
                </a:solidFill>
              </a:rPr>
            </a:br>
            <a:r>
              <a:rPr lang="ne-NP" sz="1400" dirty="0">
                <a:solidFill>
                  <a:srgbClr val="FF0000"/>
                </a:solidFill>
              </a:rPr>
              <a:t> </a:t>
            </a:r>
            <a:r>
              <a:rPr lang="ne-NP" sz="1400" dirty="0" smtClean="0">
                <a:solidFill>
                  <a:srgbClr val="FF0000"/>
                </a:solidFill>
              </a:rPr>
              <a:t>पशुपन्छी विकास शाखा </a:t>
            </a:r>
            <a:r>
              <a:rPr lang="ne-NP" sz="1400" dirty="0">
                <a:solidFill>
                  <a:srgbClr val="FF0000"/>
                </a:solidFill>
              </a:rPr>
              <a:t>इलाम 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7975" y="1455576"/>
            <a:ext cx="9144000" cy="1655762"/>
          </a:xfrm>
        </p:spPr>
        <p:txBody>
          <a:bodyPr>
            <a:normAutofit/>
          </a:bodyPr>
          <a:lstStyle/>
          <a:p>
            <a:pPr algn="ctr"/>
            <a:r>
              <a:rPr lang="ne-NP" sz="4000" b="1" dirty="0"/>
              <a:t>वार्षिक प्रगति समीक्षा</a:t>
            </a:r>
          </a:p>
          <a:p>
            <a:pPr algn="ctr"/>
            <a:r>
              <a:rPr lang="ne-NP" sz="4000" b="1" dirty="0"/>
              <a:t>आ.व. २०८१/८२</a:t>
            </a:r>
            <a:endParaRPr lang="en-US" sz="4000" b="1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618791" y="4136572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096000" y="4851354"/>
            <a:ext cx="4469476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e-NP" dirty="0" smtClean="0"/>
              <a:t>प्रस्तुतकर्ता- प्रकाश लुईटेल</a:t>
            </a:r>
            <a:endParaRPr lang="ne-NP" dirty="0"/>
          </a:p>
          <a:p>
            <a:r>
              <a:rPr lang="ne-NP" dirty="0"/>
              <a:t>मिति</a:t>
            </a:r>
            <a:r>
              <a:rPr lang="ne-NP" dirty="0" smtClean="0"/>
              <a:t>:- २०८२/०५/२४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75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6165" y="624110"/>
            <a:ext cx="9778448" cy="831466"/>
          </a:xfrm>
        </p:spPr>
        <p:txBody>
          <a:bodyPr>
            <a:normAutofit/>
          </a:bodyPr>
          <a:lstStyle/>
          <a:p>
            <a:r>
              <a:rPr lang="ne-NP" dirty="0"/>
              <a:t>१. सम्पादन भएका मुख्य कार्यहरु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7391337"/>
              </p:ext>
            </p:extLst>
          </p:nvPr>
        </p:nvGraphicFramePr>
        <p:xfrm>
          <a:off x="1726164" y="1539551"/>
          <a:ext cx="9647852" cy="4227643"/>
        </p:xfrm>
        <a:graphic>
          <a:graphicData uri="http://schemas.openxmlformats.org/drawingml/2006/table">
            <a:tbl>
              <a:tblPr/>
              <a:tblGrid>
                <a:gridCol w="447932">
                  <a:extLst>
                    <a:ext uri="{9D8B030D-6E8A-4147-A177-3AD203B41FA5}">
                      <a16:colId xmlns="" xmlns:a16="http://schemas.microsoft.com/office/drawing/2014/main" val="2301873664"/>
                    </a:ext>
                  </a:extLst>
                </a:gridCol>
                <a:gridCol w="2687603">
                  <a:extLst>
                    <a:ext uri="{9D8B030D-6E8A-4147-A177-3AD203B41FA5}">
                      <a16:colId xmlns="" xmlns:a16="http://schemas.microsoft.com/office/drawing/2014/main" val="2197823036"/>
                    </a:ext>
                  </a:extLst>
                </a:gridCol>
                <a:gridCol w="1139032">
                  <a:extLst>
                    <a:ext uri="{9D8B030D-6E8A-4147-A177-3AD203B41FA5}">
                      <a16:colId xmlns="" xmlns:a16="http://schemas.microsoft.com/office/drawing/2014/main" val="2545287107"/>
                    </a:ext>
                  </a:extLst>
                </a:gridCol>
                <a:gridCol w="1295810">
                  <a:extLst>
                    <a:ext uri="{9D8B030D-6E8A-4147-A177-3AD203B41FA5}">
                      <a16:colId xmlns="" xmlns:a16="http://schemas.microsoft.com/office/drawing/2014/main" val="57949631"/>
                    </a:ext>
                  </a:extLst>
                </a:gridCol>
                <a:gridCol w="1564570">
                  <a:extLst>
                    <a:ext uri="{9D8B030D-6E8A-4147-A177-3AD203B41FA5}">
                      <a16:colId xmlns="" xmlns:a16="http://schemas.microsoft.com/office/drawing/2014/main" val="2989375837"/>
                    </a:ext>
                  </a:extLst>
                </a:gridCol>
                <a:gridCol w="1203024">
                  <a:extLst>
                    <a:ext uri="{9D8B030D-6E8A-4147-A177-3AD203B41FA5}">
                      <a16:colId xmlns="" xmlns:a16="http://schemas.microsoft.com/office/drawing/2014/main" val="2015129709"/>
                    </a:ext>
                  </a:extLst>
                </a:gridCol>
                <a:gridCol w="1309881">
                  <a:extLst>
                    <a:ext uri="{9D8B030D-6E8A-4147-A177-3AD203B41FA5}">
                      <a16:colId xmlns="" xmlns:a16="http://schemas.microsoft.com/office/drawing/2014/main" val="2520910346"/>
                    </a:ext>
                  </a:extLst>
                </a:gridCol>
              </a:tblGrid>
              <a:tr h="368392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क्र.सं.</a:t>
                      </a:r>
                    </a:p>
                  </a:txBody>
                  <a:tcPr marL="5795" marR="5795" marT="57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योजना/कार्यक्रमको विवरण</a:t>
                      </a:r>
                    </a:p>
                  </a:txBody>
                  <a:tcPr marL="5795" marR="5795" marT="57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स्वीकृत बजेट</a:t>
                      </a:r>
                    </a:p>
                  </a:txBody>
                  <a:tcPr marL="5795" marR="5795" marT="57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खर्च रकम</a:t>
                      </a:r>
                    </a:p>
                  </a:txBody>
                  <a:tcPr marL="5795" marR="5795" marT="57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ne-N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प्रगति</a:t>
                      </a:r>
                    </a:p>
                  </a:txBody>
                  <a:tcPr marL="5795" marR="5795" marT="57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ne-N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कैफियत</a:t>
                      </a:r>
                    </a:p>
                  </a:txBody>
                  <a:tcPr marL="5795" marR="5795" marT="57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64731117"/>
                  </a:ext>
                </a:extLst>
              </a:tr>
              <a:tr h="34437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795" marR="5795" marT="57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795" marR="5795" marT="57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795" marR="5795" marT="57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5795" marR="5795" marT="57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भौतिक</a:t>
                      </a:r>
                    </a:p>
                  </a:txBody>
                  <a:tcPr marL="5795" marR="5795" marT="57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वित्तिय</a:t>
                      </a:r>
                    </a:p>
                  </a:txBody>
                  <a:tcPr marL="5795" marR="5795" marT="57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54909146"/>
                  </a:ext>
                </a:extLst>
              </a:tr>
              <a:tr h="4340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ne-N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१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पशु स्वास्थ्य घुम्ती शिविर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95" marR="5795" marT="57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५‚००‚०००/-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95" marR="5795" marT="57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४‚५०‚०००/-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95" marR="5795" marT="57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१००%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e-NP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९०%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95" marR="5795" marT="5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23698290"/>
                  </a:ext>
                </a:extLst>
              </a:tr>
              <a:tr h="43246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ne-N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२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सामुदायीक</a:t>
                      </a:r>
                      <a:r>
                        <a:rPr lang="ne-NP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कुकुर बन्ध्याकरण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ne-N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१‚००‚०००/-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ne-N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१‚००‚०००/-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१००%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१००%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95" marR="5795" marT="5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60904711"/>
                  </a:ext>
                </a:extLst>
              </a:tr>
              <a:tr h="38440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ne-N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३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कृत्रिम</a:t>
                      </a:r>
                      <a:r>
                        <a:rPr lang="ne-NP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गर्भधान कार्यक्रम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95" marR="5795" marT="5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४‚००‚०००/-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95" marR="5795" marT="5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ne-N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३‚००‚०००/-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१००%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95" marR="5795" marT="5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ne-N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७५%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95" marR="5795" marT="5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14238030"/>
                  </a:ext>
                </a:extLst>
              </a:tr>
              <a:tr h="30439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ne-N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४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ne-N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रेविज नियन्त्त्रण</a:t>
                      </a:r>
                      <a:r>
                        <a:rPr lang="ne-NP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कार्यक्रम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१‚६०‚०००/-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95" marR="5795" marT="5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ne-N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१‚६०‚०००/-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ne-N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१००%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ne-N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१००%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95" marR="5795" marT="5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82354210"/>
                  </a:ext>
                </a:extLst>
              </a:tr>
              <a:tr h="30439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ne-N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५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जोनिङ</a:t>
                      </a:r>
                      <a:r>
                        <a:rPr lang="ne-NP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क्षेत्र तथा बफर जोनमा जैविक सुरक्षा तथा असल पशुपालन अभ्यास सम्बन्धि तालिम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95" marR="5795" marT="5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ne-N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१‚५०‚०००/-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ne-N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१‚३०‚०००/-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ne-N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१००%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ne-N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८६%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95" marR="5795" marT="5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22974742"/>
                  </a:ext>
                </a:extLst>
              </a:tr>
              <a:tr h="30439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ne-N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६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गाई भैसी पालन असल अभ्यास प्रवर्दन कार्यक्रम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95" marR="5795" marT="5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ne-N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४‚००‚०००/-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ne-N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३‚००‚०००/-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१००%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95" marR="5795" marT="5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ne-N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७५%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95" marR="5795" marT="5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91139083"/>
                  </a:ext>
                </a:extLst>
              </a:tr>
              <a:tr h="30439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ne-N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७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छुर्पी प्रवर्दन कार्यक्रम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95" marR="5795" marT="5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ne-N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८‚००‚०००/-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ne-N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८‚००‚०००/-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ne-N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१००%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ne-N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१००%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95" marR="5795" marT="5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86969369"/>
                  </a:ext>
                </a:extLst>
              </a:tr>
              <a:tr h="30439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ne-N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८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खोरेत</a:t>
                      </a:r>
                      <a:r>
                        <a:rPr lang="ne-NP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रोग नियन्त्रणका कार्यक्रम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ne-N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१०‚००‚०००/-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९‚००‚०००/-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95" marR="5795" marT="5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ne-N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१००%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ne-N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९०%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95" marR="5795" marT="5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61782139"/>
                  </a:ext>
                </a:extLst>
              </a:tr>
              <a:tr h="304395">
                <a:tc>
                  <a:txBody>
                    <a:bodyPr/>
                    <a:lstStyle/>
                    <a:p>
                      <a:pPr algn="l" fontAlgn="b"/>
                      <a:r>
                        <a:rPr lang="ne-N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९</a:t>
                      </a:r>
                    </a:p>
                  </a:txBody>
                  <a:tcPr marL="5795" marR="5795" marT="5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पशुपन्छी</a:t>
                      </a:r>
                      <a:r>
                        <a:rPr lang="ne-NP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खोप कार्यक्रम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ne-N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८‚००‚०००/-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ne-N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८‚००‚०००/-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ne-N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१००%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ne-N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१००%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95" marR="5795" marT="5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131450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474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6165" y="624110"/>
            <a:ext cx="9778448" cy="831466"/>
          </a:xfrm>
        </p:spPr>
        <p:txBody>
          <a:bodyPr>
            <a:normAutofit fontScale="90000"/>
          </a:bodyPr>
          <a:lstStyle/>
          <a:p>
            <a:r>
              <a:rPr lang="ne-NP" dirty="0"/>
              <a:t>२. सम्पादन भएका कार्यहरुबाट हासिल भएको प्रगति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1647571"/>
              </p:ext>
            </p:extLst>
          </p:nvPr>
        </p:nvGraphicFramePr>
        <p:xfrm>
          <a:off x="1726164" y="1778923"/>
          <a:ext cx="8639807" cy="5233755"/>
        </p:xfrm>
        <a:graphic>
          <a:graphicData uri="http://schemas.openxmlformats.org/drawingml/2006/table">
            <a:tbl>
              <a:tblPr/>
              <a:tblGrid>
                <a:gridCol w="389259">
                  <a:extLst>
                    <a:ext uri="{9D8B030D-6E8A-4147-A177-3AD203B41FA5}">
                      <a16:colId xmlns="" xmlns:a16="http://schemas.microsoft.com/office/drawing/2014/main" val="2301873664"/>
                    </a:ext>
                  </a:extLst>
                </a:gridCol>
                <a:gridCol w="2182257">
                  <a:extLst>
                    <a:ext uri="{9D8B030D-6E8A-4147-A177-3AD203B41FA5}">
                      <a16:colId xmlns="" xmlns:a16="http://schemas.microsoft.com/office/drawing/2014/main" val="2197823036"/>
                    </a:ext>
                  </a:extLst>
                </a:gridCol>
                <a:gridCol w="1521229">
                  <a:extLst>
                    <a:ext uri="{9D8B030D-6E8A-4147-A177-3AD203B41FA5}">
                      <a16:colId xmlns="" xmlns:a16="http://schemas.microsoft.com/office/drawing/2014/main" val="2545287107"/>
                    </a:ext>
                  </a:extLst>
                </a:gridCol>
                <a:gridCol w="1578353">
                  <a:extLst>
                    <a:ext uri="{9D8B030D-6E8A-4147-A177-3AD203B41FA5}">
                      <a16:colId xmlns="" xmlns:a16="http://schemas.microsoft.com/office/drawing/2014/main" val="57949631"/>
                    </a:ext>
                  </a:extLst>
                </a:gridCol>
                <a:gridCol w="2239107">
                  <a:extLst>
                    <a:ext uri="{9D8B030D-6E8A-4147-A177-3AD203B41FA5}">
                      <a16:colId xmlns="" xmlns:a16="http://schemas.microsoft.com/office/drawing/2014/main" val="3130093256"/>
                    </a:ext>
                  </a:extLst>
                </a:gridCol>
                <a:gridCol w="729602">
                  <a:extLst>
                    <a:ext uri="{9D8B030D-6E8A-4147-A177-3AD203B41FA5}">
                      <a16:colId xmlns="" xmlns:a16="http://schemas.microsoft.com/office/drawing/2014/main" val="2520910346"/>
                    </a:ext>
                  </a:extLst>
                </a:gridCol>
              </a:tblGrid>
              <a:tr h="299258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क्र.सं.</a:t>
                      </a:r>
                    </a:p>
                  </a:txBody>
                  <a:tcPr marL="5795" marR="5795" marT="57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योजना/कार्यक्रमको विवरण</a:t>
                      </a:r>
                    </a:p>
                  </a:txBody>
                  <a:tcPr marL="5795" marR="5795" marT="57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प्रगति</a:t>
                      </a:r>
                      <a:r>
                        <a:rPr lang="ne-NP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भएको </a:t>
                      </a:r>
                      <a:r>
                        <a:rPr lang="ne-N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विषय/क्षेत्र</a:t>
                      </a:r>
                    </a:p>
                  </a:txBody>
                  <a:tcPr marL="5795" marR="5795" marT="57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परिमाणात्मक विवरण</a:t>
                      </a:r>
                    </a:p>
                  </a:txBody>
                  <a:tcPr marL="5795" marR="5795" marT="57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गुणात्मक विवरण</a:t>
                      </a:r>
                    </a:p>
                  </a:txBody>
                  <a:tcPr marL="5795" marR="5795" marT="57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ne-N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कैफियत</a:t>
                      </a:r>
                    </a:p>
                  </a:txBody>
                  <a:tcPr marL="5795" marR="5795" marT="57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64731117"/>
                  </a:ext>
                </a:extLst>
              </a:tr>
              <a:tr h="344376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ne-N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१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ne-N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पशु स्वास्थ्य घुम्ती शिविर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95" marR="5795" marT="57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ne-N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एकिकृत घुम्ति</a:t>
                      </a:r>
                      <a:r>
                        <a:rPr lang="ne-NP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शिविर संचालन गरिएको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ne-N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वाड नं २‚ ४‚ १० र ११ मा शिविर संचालन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95" marR="5795" marT="57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ne-N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४०१ घर धुरीका</a:t>
                      </a:r>
                      <a:r>
                        <a:rPr lang="ne-NP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किसानहरले पालेका गाई – ६९६</a:t>
                      </a:r>
                    </a:p>
                    <a:p>
                      <a:pPr algn="just" fontAlgn="ctr"/>
                      <a:r>
                        <a:rPr lang="ne-NP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बाख्रा -१५८३</a:t>
                      </a:r>
                    </a:p>
                    <a:p>
                      <a:pPr algn="just" fontAlgn="ctr"/>
                      <a:r>
                        <a:rPr lang="ne-NP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कुखुरा २०३३</a:t>
                      </a:r>
                    </a:p>
                    <a:p>
                      <a:pPr algn="just" fontAlgn="ctr"/>
                      <a:r>
                        <a:rPr lang="ne-NP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सुगुर -२३७ </a:t>
                      </a:r>
                    </a:p>
                    <a:p>
                      <a:pPr algn="just" fontAlgn="ctr"/>
                      <a:r>
                        <a:rPr lang="ne-NP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अन्य – ५३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54909146"/>
                  </a:ext>
                </a:extLst>
              </a:tr>
              <a:tr h="434054">
                <a:tc>
                  <a:txBody>
                    <a:bodyPr/>
                    <a:lstStyle/>
                    <a:p>
                      <a:pPr algn="just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ne-N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२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ne-N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रेविज</a:t>
                      </a:r>
                      <a:r>
                        <a:rPr lang="ne-NP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नियन्त्रण कार्यक्रम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ne-N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कुकुर</a:t>
                      </a:r>
                      <a:r>
                        <a:rPr lang="ne-NP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ne-N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विरालोहरुमा रेविज रोग विरुदको खोप लगाएको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ne-N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सबै वडामा संचालन गरेको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ne-N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१६०३ कुकुर विरालोहरुमा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95" marR="5795" marT="5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23698290"/>
                  </a:ext>
                </a:extLst>
              </a:tr>
              <a:tr h="432461">
                <a:tc>
                  <a:txBody>
                    <a:bodyPr/>
                    <a:lstStyle/>
                    <a:p>
                      <a:pPr algn="just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ne-N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३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ne-NP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कृत्रिम गर्भधान कार्यक्रम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95" marR="5795" marT="5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ne-N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किसानले</a:t>
                      </a:r>
                      <a:r>
                        <a:rPr lang="ne-NP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पालेका गाई भैसीहरुमा कृत्रिम गर्भधान सेवा उपलब्ध गराएको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ne-N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सबै वडामा संचालन भएको</a:t>
                      </a:r>
                    </a:p>
                    <a:p>
                      <a:pPr algn="just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ne-N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गाई – ५३५३</a:t>
                      </a:r>
                    </a:p>
                    <a:p>
                      <a:pPr algn="just" fontAlgn="b"/>
                      <a:r>
                        <a:rPr lang="ne-N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भैसी – १३१</a:t>
                      </a:r>
                    </a:p>
                    <a:p>
                      <a:pPr algn="just" fontAlgn="b"/>
                      <a:r>
                        <a:rPr lang="ne-N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बाख्रा - १७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95" marR="5795" marT="5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60904711"/>
                  </a:ext>
                </a:extLst>
              </a:tr>
              <a:tr h="384409">
                <a:tc>
                  <a:txBody>
                    <a:bodyPr/>
                    <a:lstStyle/>
                    <a:p>
                      <a:pPr algn="just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ne-N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४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ne-N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पशुपन्छीहरुमा खोप कार्यक्रम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ne-N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किसानले पालेका पशुहरुमा खोप लगाएको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ne-N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सबै वडाहरुमा संचालन गरिएको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ne-N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गाई</a:t>
                      </a:r>
                      <a:r>
                        <a:rPr lang="ne-NP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भैसीमा खोरेत -२९‚१७३</a:t>
                      </a:r>
                    </a:p>
                    <a:p>
                      <a:pPr algn="just" fontAlgn="b"/>
                      <a:r>
                        <a:rPr lang="ne-NP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लम्फि स्किन – ७२२५</a:t>
                      </a:r>
                    </a:p>
                    <a:p>
                      <a:pPr algn="just" fontAlgn="b"/>
                      <a:r>
                        <a:rPr lang="ne-NP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पि पि आर - २६८९०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95" marR="5795" marT="5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14238030"/>
                  </a:ext>
                </a:extLst>
              </a:tr>
              <a:tr h="304395">
                <a:tc>
                  <a:txBody>
                    <a:bodyPr/>
                    <a:lstStyle/>
                    <a:p>
                      <a:pPr algn="just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ne-N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५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ne-N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जैविक</a:t>
                      </a:r>
                      <a:r>
                        <a:rPr lang="ne-NP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सुरक्षा तथा असल पशुपालन अभ्यास सम्बन्धि तालिम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ne-N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पशुपालक</a:t>
                      </a:r>
                      <a:r>
                        <a:rPr lang="ne-NP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किसानहरुलाई तालिम दिएको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95" marR="5795" marT="5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ne-N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सबै वडाका ३ जनाका दरले १ पटक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ne-N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३६ जना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95" marR="5795" marT="5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82354210"/>
                  </a:ext>
                </a:extLst>
              </a:tr>
              <a:tr h="304395">
                <a:tc>
                  <a:txBody>
                    <a:bodyPr/>
                    <a:lstStyle/>
                    <a:p>
                      <a:pPr algn="just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ne-N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६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ne-N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गाई भैसी पालन असल अभ्यास प्रवर्दन कार्यक्रम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ne-N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असल अभ्यास सम्वन्धि</a:t>
                      </a:r>
                      <a:r>
                        <a:rPr lang="ne-NP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अभिमुखीकरण कार्यक्रम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95" marR="5795" marT="5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ne-N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१२</a:t>
                      </a:r>
                      <a:r>
                        <a:rPr lang="ne-NP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95" marR="5795" marT="5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ne-N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४४१ जना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95" marR="5795" marT="5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97880897"/>
                  </a:ext>
                </a:extLst>
              </a:tr>
              <a:tr h="304395">
                <a:tc>
                  <a:txBody>
                    <a:bodyPr/>
                    <a:lstStyle/>
                    <a:p>
                      <a:pPr algn="just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ne-N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७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ne-N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खोरेत रोग नियन्त्रण कार्यक्रम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ne-N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निगरानी केन्द्र स्थापना</a:t>
                      </a:r>
                    </a:p>
                    <a:p>
                      <a:pPr algn="just" fontAlgn="b"/>
                      <a:r>
                        <a:rPr lang="ne-N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निगरानी समुह गठन</a:t>
                      </a:r>
                    </a:p>
                    <a:p>
                      <a:pPr algn="just" fontAlgn="b"/>
                      <a:r>
                        <a:rPr lang="ne-N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पालिका स्तरिय समिति गठन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95" marR="5795" marT="5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ne-N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२</a:t>
                      </a:r>
                    </a:p>
                    <a:p>
                      <a:pPr algn="just" fontAlgn="b"/>
                      <a:r>
                        <a:rPr lang="ne-N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११</a:t>
                      </a:r>
                    </a:p>
                    <a:p>
                      <a:pPr algn="just" fontAlgn="b"/>
                      <a:r>
                        <a:rPr lang="ne-N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१</a:t>
                      </a:r>
                    </a:p>
                    <a:p>
                      <a:pPr algn="just" fontAlgn="b"/>
                      <a:endParaRPr lang="ne-NP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ne-N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२ जना</a:t>
                      </a:r>
                    </a:p>
                    <a:p>
                      <a:pPr algn="just" fontAlgn="b"/>
                      <a:r>
                        <a:rPr lang="ne-N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१६५ जना </a:t>
                      </a:r>
                    </a:p>
                    <a:p>
                      <a:pPr algn="just" fontAlgn="b"/>
                      <a:r>
                        <a:rPr lang="ne-N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२० जना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95" marR="5795" marT="5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22974742"/>
                  </a:ext>
                </a:extLst>
              </a:tr>
              <a:tr h="304395">
                <a:tc>
                  <a:txBody>
                    <a:bodyPr/>
                    <a:lstStyle/>
                    <a:p>
                      <a:pPr algn="just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ne-N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८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ne-N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सामुदायीक कुकुर बन्ध्याकरण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ne-N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बजार क्षेत्रका सामुदायीक</a:t>
                      </a:r>
                      <a:r>
                        <a:rPr lang="ne-NP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कुकुर बन्ध्याकरण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ne-N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वाड नं ५ ‚६‚७ र ९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ne-N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२४४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95" marR="5795" marT="5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911390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646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6165" y="624110"/>
            <a:ext cx="9778448" cy="831466"/>
          </a:xfrm>
        </p:spPr>
        <p:txBody>
          <a:bodyPr>
            <a:normAutofit fontScale="90000"/>
          </a:bodyPr>
          <a:lstStyle/>
          <a:p>
            <a:r>
              <a:rPr lang="ne-NP" dirty="0"/>
              <a:t>३. कार्यसम्पादनमा आइपरेका समस्या र समाधानका लागि गरेका प्रयास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1597560"/>
              </p:ext>
            </p:extLst>
          </p:nvPr>
        </p:nvGraphicFramePr>
        <p:xfrm>
          <a:off x="1699847" y="1647616"/>
          <a:ext cx="9356081" cy="2607272"/>
        </p:xfrm>
        <a:graphic>
          <a:graphicData uri="http://schemas.openxmlformats.org/drawingml/2006/table">
            <a:tbl>
              <a:tblPr/>
              <a:tblGrid>
                <a:gridCol w="570148">
                  <a:extLst>
                    <a:ext uri="{9D8B030D-6E8A-4147-A177-3AD203B41FA5}">
                      <a16:colId xmlns="" xmlns:a16="http://schemas.microsoft.com/office/drawing/2014/main" val="2301873664"/>
                    </a:ext>
                  </a:extLst>
                </a:gridCol>
                <a:gridCol w="3048806">
                  <a:extLst>
                    <a:ext uri="{9D8B030D-6E8A-4147-A177-3AD203B41FA5}">
                      <a16:colId xmlns="" xmlns:a16="http://schemas.microsoft.com/office/drawing/2014/main" val="2197823036"/>
                    </a:ext>
                  </a:extLst>
                </a:gridCol>
                <a:gridCol w="2125292">
                  <a:extLst>
                    <a:ext uri="{9D8B030D-6E8A-4147-A177-3AD203B41FA5}">
                      <a16:colId xmlns="" xmlns:a16="http://schemas.microsoft.com/office/drawing/2014/main" val="2545287107"/>
                    </a:ext>
                  </a:extLst>
                </a:gridCol>
                <a:gridCol w="2098493">
                  <a:extLst>
                    <a:ext uri="{9D8B030D-6E8A-4147-A177-3AD203B41FA5}">
                      <a16:colId xmlns="" xmlns:a16="http://schemas.microsoft.com/office/drawing/2014/main" val="57949631"/>
                    </a:ext>
                  </a:extLst>
                </a:gridCol>
                <a:gridCol w="1513342">
                  <a:extLst>
                    <a:ext uri="{9D8B030D-6E8A-4147-A177-3AD203B41FA5}">
                      <a16:colId xmlns="" xmlns:a16="http://schemas.microsoft.com/office/drawing/2014/main" val="2520910346"/>
                    </a:ext>
                  </a:extLst>
                </a:gridCol>
              </a:tblGrid>
              <a:tr h="538631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क्र.सं.</a:t>
                      </a:r>
                    </a:p>
                  </a:txBody>
                  <a:tcPr marL="5795" marR="5795" marT="57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समस्याहरु</a:t>
                      </a:r>
                    </a:p>
                  </a:txBody>
                  <a:tcPr marL="5795" marR="5795" marT="57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समस्याका कारणहरु</a:t>
                      </a:r>
                    </a:p>
                  </a:txBody>
                  <a:tcPr marL="5795" marR="5795" marT="57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समाधानका लागि गरेका प्रयास</a:t>
                      </a:r>
                    </a:p>
                  </a:txBody>
                  <a:tcPr marL="5795" marR="5795" marT="57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ne-N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कैफियत</a:t>
                      </a:r>
                    </a:p>
                  </a:txBody>
                  <a:tcPr marL="5795" marR="5795" marT="57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64731117"/>
                  </a:ext>
                </a:extLst>
              </a:tr>
              <a:tr h="3443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95" marR="5795" marT="57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95" marR="5795" marT="57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95" marR="5795" marT="57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95" marR="5795" marT="57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54909146"/>
                  </a:ext>
                </a:extLst>
              </a:tr>
              <a:tr h="43405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ne-NP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१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ne-NP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पशु स्वास्थ्य उपचार</a:t>
                      </a:r>
                      <a:r>
                        <a:rPr lang="ne-NP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गर्न</a:t>
                      </a:r>
                      <a:r>
                        <a:rPr lang="ne-NP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समस्या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जनशक्त्तीको</a:t>
                      </a:r>
                      <a:r>
                        <a:rPr lang="ne-NP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कमि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95" marR="5795" marT="5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निजि पशु प्राविधिकहरुबाट सहयोग लिने</a:t>
                      </a:r>
                      <a:r>
                        <a:rPr lang="ne-NP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गरेको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95" marR="5795" marT="5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95" marR="5795" marT="5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23698290"/>
                  </a:ext>
                </a:extLst>
              </a:tr>
              <a:tr h="4324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ne-NP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२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ne-NP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विशेषज्ञ सेवा</a:t>
                      </a:r>
                      <a:r>
                        <a:rPr lang="ne-NP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दक्ष विशेषज्ञ तथा यन्त्र</a:t>
                      </a:r>
                      <a:r>
                        <a:rPr lang="ne-NP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उपकरणको अभाव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95" marR="5795" marT="5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भेटेरिनरी अस्पतालबाट सहयोग लिने गरेको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95" marR="5795" marT="5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95" marR="5795" marT="5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60904711"/>
                  </a:ext>
                </a:extLst>
              </a:tr>
              <a:tr h="38440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ne-NP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३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ne-NP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सामुदायीक कुकुरको समस्या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ne-NP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बेवारिसे सामुदायीक</a:t>
                      </a:r>
                      <a:r>
                        <a:rPr lang="ne-NP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कुकुरको संख्यामा बृदि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ne-NP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बन्ध्याकरण गर्न</a:t>
                      </a:r>
                      <a:r>
                        <a:rPr lang="ne-NP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शुरु गरिएको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95" marR="5795" marT="5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14238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977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6165" y="624110"/>
            <a:ext cx="9778448" cy="831466"/>
          </a:xfrm>
        </p:spPr>
        <p:txBody>
          <a:bodyPr>
            <a:normAutofit fontScale="90000"/>
          </a:bodyPr>
          <a:lstStyle/>
          <a:p>
            <a:r>
              <a:rPr lang="ne-NP" dirty="0"/>
              <a:t>४. शाखाले आफ्नै पहलमा गरेका उल्लेखनीय कार्यहरु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5783363"/>
              </p:ext>
            </p:extLst>
          </p:nvPr>
        </p:nvGraphicFramePr>
        <p:xfrm>
          <a:off x="1726164" y="1539551"/>
          <a:ext cx="9279887" cy="2431238"/>
        </p:xfrm>
        <a:graphic>
          <a:graphicData uri="http://schemas.openxmlformats.org/drawingml/2006/table">
            <a:tbl>
              <a:tblPr/>
              <a:tblGrid>
                <a:gridCol w="447932">
                  <a:extLst>
                    <a:ext uri="{9D8B030D-6E8A-4147-A177-3AD203B41FA5}">
                      <a16:colId xmlns="" xmlns:a16="http://schemas.microsoft.com/office/drawing/2014/main" val="2301873664"/>
                    </a:ext>
                  </a:extLst>
                </a:gridCol>
                <a:gridCol w="2687603">
                  <a:extLst>
                    <a:ext uri="{9D8B030D-6E8A-4147-A177-3AD203B41FA5}">
                      <a16:colId xmlns="" xmlns:a16="http://schemas.microsoft.com/office/drawing/2014/main" val="2197823036"/>
                    </a:ext>
                  </a:extLst>
                </a:gridCol>
                <a:gridCol w="1838359">
                  <a:extLst>
                    <a:ext uri="{9D8B030D-6E8A-4147-A177-3AD203B41FA5}">
                      <a16:colId xmlns="" xmlns:a16="http://schemas.microsoft.com/office/drawing/2014/main" val="2545287107"/>
                    </a:ext>
                  </a:extLst>
                </a:gridCol>
                <a:gridCol w="2901142">
                  <a:extLst>
                    <a:ext uri="{9D8B030D-6E8A-4147-A177-3AD203B41FA5}">
                      <a16:colId xmlns="" xmlns:a16="http://schemas.microsoft.com/office/drawing/2014/main" val="57949631"/>
                    </a:ext>
                  </a:extLst>
                </a:gridCol>
                <a:gridCol w="1404851">
                  <a:extLst>
                    <a:ext uri="{9D8B030D-6E8A-4147-A177-3AD203B41FA5}">
                      <a16:colId xmlns="" xmlns:a16="http://schemas.microsoft.com/office/drawing/2014/main" val="2520910346"/>
                    </a:ext>
                  </a:extLst>
                </a:gridCol>
              </a:tblGrid>
              <a:tr h="368392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क्र.सं.</a:t>
                      </a:r>
                    </a:p>
                  </a:txBody>
                  <a:tcPr marL="5795" marR="5795" marT="57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कार्यहरु</a:t>
                      </a:r>
                    </a:p>
                  </a:txBody>
                  <a:tcPr marL="5795" marR="5795" marT="57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कार्य</a:t>
                      </a:r>
                      <a:r>
                        <a:rPr lang="ne-NP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गर्नु पूर्वको अवस्था</a:t>
                      </a:r>
                      <a:endParaRPr lang="ne-NP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कार्य सम्पादन पश्चात</a:t>
                      </a:r>
                      <a:r>
                        <a:rPr lang="ne-NP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को परिणाम</a:t>
                      </a:r>
                      <a:endParaRPr lang="ne-NP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ne-N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कैफियत</a:t>
                      </a:r>
                    </a:p>
                  </a:txBody>
                  <a:tcPr marL="5795" marR="5795" marT="57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64731117"/>
                  </a:ext>
                </a:extLst>
              </a:tr>
              <a:tr h="3443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95" marR="5795" marT="57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95" marR="5795" marT="57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95" marR="5795" marT="57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95" marR="5795" marT="57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54909146"/>
                  </a:ext>
                </a:extLst>
              </a:tr>
              <a:tr h="434054">
                <a:tc>
                  <a:txBody>
                    <a:bodyPr/>
                    <a:lstStyle/>
                    <a:p>
                      <a:pPr algn="l" fontAlgn="b"/>
                      <a:r>
                        <a:rPr lang="ne-NP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१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ne-NP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निजि</a:t>
                      </a:r>
                      <a:r>
                        <a:rPr lang="ne-NP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पशु प्राविधिकहरु संग समन्वय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ne-NP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किसानका समस्यहरु समधानमा समस्या हुने</a:t>
                      </a:r>
                      <a:r>
                        <a:rPr lang="ne-NP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गरेको थियो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ne-NP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समस्या समाधानमा सहयोग पुगेको तथा निजि प्राविधिकहरुबाट नियमित प्रगति</a:t>
                      </a:r>
                      <a:r>
                        <a:rPr lang="ne-NP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विवरण प्राप्त हुने गरेको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95" marR="5795" marT="5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23698290"/>
                  </a:ext>
                </a:extLst>
              </a:tr>
              <a:tr h="434054">
                <a:tc>
                  <a:txBody>
                    <a:bodyPr/>
                    <a:lstStyle/>
                    <a:p>
                      <a:pPr algn="l" fontAlgn="b"/>
                      <a:r>
                        <a:rPr lang="ne-NP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२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डिप</a:t>
                      </a:r>
                      <a:r>
                        <a:rPr lang="ne-NP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फ्रिज र आई एल आर माग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शाखामा खोप भण्डारणका</a:t>
                      </a:r>
                      <a:r>
                        <a:rPr lang="ne-NP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लागि समस्या भएको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पशुपन्छी तथा</a:t>
                      </a:r>
                      <a:r>
                        <a:rPr lang="ne-NP" sz="16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मत्स्य विकास निर्देशनालय विराटनगरबाट प्राप्त भएको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666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e-NP" dirty="0"/>
              <a:t>प्रतिनिधिमूलक तस्विरहरु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e-NP" dirty="0" smtClean="0"/>
              <a:t>–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85" y="1391111"/>
            <a:ext cx="4712676" cy="27471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308" y="1391111"/>
            <a:ext cx="4829907" cy="27471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85" y="4214825"/>
            <a:ext cx="4712676" cy="27616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308" y="4214825"/>
            <a:ext cx="4829907" cy="264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66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242</TotalTime>
  <Words>368</Words>
  <Application>Microsoft Office PowerPoint</Application>
  <PresentationFormat>Custom</PresentationFormat>
  <Paragraphs>192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Wisp</vt:lpstr>
      <vt:lpstr>समुन्नत इलाम सम्पन्न इलामेली इलाम नगरपालिका  पशुपन्छी विकास शाखा इलाम </vt:lpstr>
      <vt:lpstr>१. सम्पादन भएका मुख्य कार्यहरु </vt:lpstr>
      <vt:lpstr>२. सम्पादन भएका कार्यहरुबाट हासिल भएको प्रगति</vt:lpstr>
      <vt:lpstr>३. कार्यसम्पादनमा आइपरेका समस्या र समाधानका लागि गरेका प्रयास</vt:lpstr>
      <vt:lpstr>४. शाखाले आफ्नै पहलमा गरेका उल्लेखनीय कार्यहरु</vt:lpstr>
      <vt:lpstr>प्रतिनिधिमूलक तस्विरहरु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समुन्नत इलाम सम्पन्न इलामेली इलाम नगरपालिका ..............नं वडा कार्यालय इलाम</dc:title>
  <dc:creator>Windows User</dc:creator>
  <cp:lastModifiedBy>point</cp:lastModifiedBy>
  <cp:revision>36</cp:revision>
  <cp:lastPrinted>2025-09-07T10:17:06Z</cp:lastPrinted>
  <dcterms:created xsi:type="dcterms:W3CDTF">2024-08-29T11:15:08Z</dcterms:created>
  <dcterms:modified xsi:type="dcterms:W3CDTF">2025-09-08T06:31:04Z</dcterms:modified>
</cp:coreProperties>
</file>